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9" r:id="rId5"/>
    <p:sldId id="260" r:id="rId6"/>
    <p:sldId id="261" r:id="rId7"/>
    <p:sldId id="258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1CE2-35D1-415D-95DF-22F0A70F9C91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41E0C-27AD-4A8F-B3C4-3A06CF305B3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Hoofdstuk 3: </a:t>
            </a:r>
            <a:br>
              <a:rPr lang="nl-NL" dirty="0" smtClean="0"/>
            </a:br>
            <a:r>
              <a:rPr lang="nl-NL" dirty="0" smtClean="0"/>
              <a:t>Parlementaire democratie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0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Enkele belangrijke begrippen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Kiesdeler: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“de hoeveelheid stemmen die nodig zijn voor één zetel”.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 bereken je de kiesdeler?</a:t>
            </a:r>
          </a:p>
          <a:p>
            <a:pPr marL="0" indent="0">
              <a:buNone/>
            </a:pPr>
            <a:r>
              <a:rPr lang="nl-NL" dirty="0" smtClean="0"/>
              <a:t>Aantal uitgebrachte stemmen delen door aantal te </a:t>
            </a:r>
            <a:r>
              <a:rPr lang="nl-NL" smtClean="0"/>
              <a:t>verdelen zetels.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140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</a:t>
            </a:r>
            <a:r>
              <a:rPr lang="nl-NL" dirty="0"/>
              <a:t>.</a:t>
            </a:r>
            <a:r>
              <a:rPr lang="nl-NL" dirty="0" smtClean="0"/>
              <a:t> </a:t>
            </a:r>
            <a:r>
              <a:rPr lang="nl-NL" dirty="0" smtClean="0"/>
              <a:t>Verkiezingen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Deelvraag: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Waarom stemmen mensen op een bepaalde partij?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Verkiezingen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Er zijn verkiezingen voor: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Het Europees Parlement</a:t>
            </a:r>
          </a:p>
          <a:p>
            <a:pPr>
              <a:buFontTx/>
              <a:buChar char="-"/>
            </a:pPr>
            <a:r>
              <a:rPr lang="nl-NL" dirty="0" smtClean="0"/>
              <a:t>De Tweede kamer</a:t>
            </a:r>
          </a:p>
          <a:p>
            <a:pPr>
              <a:buFontTx/>
              <a:buChar char="-"/>
            </a:pPr>
            <a:r>
              <a:rPr lang="nl-NL" dirty="0" smtClean="0"/>
              <a:t>De Provinciale Staten</a:t>
            </a:r>
          </a:p>
          <a:p>
            <a:pPr>
              <a:buFontTx/>
              <a:buChar char="-"/>
            </a:pPr>
            <a:r>
              <a:rPr lang="nl-NL" dirty="0" smtClean="0"/>
              <a:t>De Gemeenteraad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Kiesrecht: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Twee soorten kiesrecht: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sz="2400" dirty="0" smtClean="0"/>
              <a:t>Actief kiesrecht: recht om te </a:t>
            </a:r>
            <a:r>
              <a:rPr lang="nl-NL" sz="2400" dirty="0" smtClean="0"/>
              <a:t>stemmen</a:t>
            </a:r>
          </a:p>
          <a:p>
            <a:pPr marL="0" indent="0">
              <a:buNone/>
            </a:pP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smtClean="0"/>
              <a:t>Passief kiesrecht: recht om verkiesbaar te stellen.</a:t>
            </a:r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Belangrijke termen rondom verkiezingen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400" dirty="0" smtClean="0"/>
              <a:t>Actief en passief kiesrecht</a:t>
            </a:r>
          </a:p>
          <a:p>
            <a:pPr>
              <a:buNone/>
            </a:pPr>
            <a:r>
              <a:rPr lang="nl-NL" sz="2400" dirty="0" smtClean="0"/>
              <a:t>Verkiezingscampagne (o.a. spindoctors)</a:t>
            </a:r>
          </a:p>
          <a:p>
            <a:pPr>
              <a:buNone/>
            </a:pPr>
            <a:r>
              <a:rPr lang="nl-NL" sz="2400" dirty="0" smtClean="0"/>
              <a:t>Partijprogramma</a:t>
            </a:r>
          </a:p>
          <a:p>
            <a:pPr>
              <a:buNone/>
            </a:pPr>
            <a:r>
              <a:rPr lang="nl-NL" sz="2400" dirty="0" smtClean="0"/>
              <a:t>Lijsttrekker </a:t>
            </a:r>
          </a:p>
          <a:p>
            <a:pPr>
              <a:buNone/>
            </a:pPr>
            <a:r>
              <a:rPr lang="nl-NL" sz="2400" dirty="0" smtClean="0"/>
              <a:t>Voorkeurstemmen</a:t>
            </a:r>
          </a:p>
          <a:p>
            <a:pPr>
              <a:buNone/>
            </a:pPr>
            <a:r>
              <a:rPr lang="nl-NL" sz="2400" dirty="0" smtClean="0"/>
              <a:t>Opiniepeilingen</a:t>
            </a:r>
          </a:p>
          <a:p>
            <a:pPr>
              <a:buNone/>
            </a:pPr>
            <a:r>
              <a:rPr lang="nl-NL" sz="2400" dirty="0" smtClean="0"/>
              <a:t>Zwevende kiezers (bladzijde 82)</a:t>
            </a:r>
          </a:p>
          <a:p>
            <a:pPr>
              <a:buNone/>
            </a:pPr>
            <a:r>
              <a:rPr lang="nl-NL" sz="2400" dirty="0" smtClean="0"/>
              <a:t>Tv- en internetdemocratie</a:t>
            </a:r>
          </a:p>
          <a:p>
            <a:pPr>
              <a:buNone/>
            </a:pPr>
            <a:r>
              <a:rPr lang="nl-NL" sz="2400" dirty="0" smtClean="0"/>
              <a:t>Verkiezingsuitslag</a:t>
            </a:r>
            <a:endParaRPr lang="nl-N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Waarom stem je op een bepaalde partij?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Redenen om op een bepaalde partij te stemmen: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De standpunten van de partij komen overeen met jouw </a:t>
            </a:r>
            <a:r>
              <a:rPr lang="nl-NL" dirty="0" err="1" smtClean="0"/>
              <a:t>ideeen</a:t>
            </a:r>
            <a:r>
              <a:rPr lang="nl-NL" dirty="0" smtClean="0"/>
              <a:t>;</a:t>
            </a:r>
          </a:p>
          <a:p>
            <a:pPr>
              <a:buFontTx/>
              <a:buChar char="-"/>
            </a:pPr>
            <a:r>
              <a:rPr lang="nl-NL" dirty="0" smtClean="0"/>
              <a:t>De partij let goed op jouw belangen;</a:t>
            </a:r>
          </a:p>
          <a:p>
            <a:pPr>
              <a:buFontTx/>
              <a:buChar char="-"/>
            </a:pPr>
            <a:r>
              <a:rPr lang="nl-NL" dirty="0" smtClean="0"/>
              <a:t>Je stemt strategisch;</a:t>
            </a:r>
          </a:p>
          <a:p>
            <a:pPr>
              <a:buFontTx/>
              <a:buChar char="-"/>
            </a:pPr>
            <a:r>
              <a:rPr lang="nl-NL" dirty="0" smtClean="0"/>
              <a:t>Aantrekkingskracht van de lijsttrekker.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Stelsel van evenredige vertegenwoordiging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800" dirty="0" smtClean="0"/>
              <a:t>Stelsel van evenredige vertegenwoordiging</a:t>
            </a:r>
            <a:r>
              <a:rPr lang="nl-NL" sz="2800" dirty="0" smtClean="0"/>
              <a:t>:</a:t>
            </a:r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    Stelsel waarbij percentage uitgebrachte stemmen op een partij gelijk is aan het percentage behaalde zetels voor die partij.</a:t>
            </a:r>
          </a:p>
          <a:p>
            <a:pPr>
              <a:buNone/>
            </a:pPr>
            <a:endParaRPr lang="nl-NL" sz="2800" dirty="0"/>
          </a:p>
          <a:p>
            <a:pPr>
              <a:buNone/>
            </a:pPr>
            <a:r>
              <a:rPr lang="nl-NL" sz="2800" dirty="0" smtClean="0"/>
              <a:t>Voorbeeld</a:t>
            </a:r>
            <a:r>
              <a:rPr lang="nl-NL" sz="2800" dirty="0" smtClean="0"/>
              <a:t>:</a:t>
            </a:r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    Een partij die 10% van de stemmen haalt bij de verkiezingen krijgt ook 10 % van de zetels.</a:t>
            </a:r>
            <a:endParaRPr lang="nl-N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Evenredige vertegenwoordiging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None/>
            </a:pPr>
            <a:r>
              <a:rPr lang="nl-NL" sz="1600" dirty="0" smtClean="0"/>
              <a:t># “alle uitgebrachte stemmen worden verdeeld over het beschikbare aantal zetels.”</a:t>
            </a:r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None/>
            </a:pPr>
            <a:r>
              <a:rPr lang="nl-NL" sz="1600" dirty="0" smtClean="0"/>
              <a:t># Bij de berekeningen wordt uitgegaan van de ‘</a:t>
            </a:r>
            <a:r>
              <a:rPr lang="nl-NL" sz="1600" b="1" u="sng" dirty="0" smtClean="0"/>
              <a:t>kiesdeler</a:t>
            </a:r>
            <a:r>
              <a:rPr lang="nl-NL" sz="1600" dirty="0" smtClean="0"/>
              <a:t>’</a:t>
            </a:r>
          </a:p>
          <a:p>
            <a:pPr eaLnBrk="1" hangingPunct="1">
              <a:buFontTx/>
              <a:buNone/>
            </a:pPr>
            <a:r>
              <a:rPr lang="nl-NL" sz="1600" i="1" dirty="0" smtClean="0"/>
              <a:t>  (de hoeveelheid stemmen die je nodig hebt voor een zetel)</a:t>
            </a:r>
          </a:p>
          <a:p>
            <a:pPr eaLnBrk="1" hangingPunct="1">
              <a:buFontTx/>
              <a:buNone/>
            </a:pPr>
            <a:endParaRPr lang="nl-NL" sz="1600" i="1" dirty="0" smtClean="0"/>
          </a:p>
          <a:p>
            <a:pPr eaLnBrk="1" hangingPunct="1">
              <a:buFontTx/>
              <a:buNone/>
            </a:pPr>
            <a:r>
              <a:rPr lang="nl-NL" sz="1600" dirty="0" smtClean="0"/>
              <a:t>Voordeel ‘evenredige vertegenwoordiging:</a:t>
            </a:r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Char char="-"/>
            </a:pPr>
            <a:r>
              <a:rPr lang="nl-NL" sz="1600" dirty="0" smtClean="0"/>
              <a:t>Iedere stem telt even zwaar mee;</a:t>
            </a:r>
          </a:p>
          <a:p>
            <a:pPr eaLnBrk="1" hangingPunct="1">
              <a:buFontTx/>
              <a:buChar char="-"/>
            </a:pPr>
            <a:r>
              <a:rPr lang="nl-NL" sz="1600" dirty="0" smtClean="0"/>
              <a:t>Ook kleine groepen in de samenleving zijn in het parlement vertegenwoordigd (bv. SGP, CU, PvdD, 50Plus)</a:t>
            </a:r>
          </a:p>
          <a:p>
            <a:pPr eaLnBrk="1" hangingPunct="1">
              <a:buFontTx/>
              <a:buChar char="-"/>
            </a:pPr>
            <a:endParaRPr lang="nl-NL" sz="1600" dirty="0" smtClean="0"/>
          </a:p>
          <a:p>
            <a:pPr eaLnBrk="1" hangingPunct="1">
              <a:buFontTx/>
              <a:buNone/>
            </a:pPr>
            <a:r>
              <a:rPr lang="nl-NL" sz="1600" dirty="0" smtClean="0"/>
              <a:t>Nadeel evenredige vertegenwoordiging:</a:t>
            </a:r>
          </a:p>
          <a:p>
            <a:pPr eaLnBrk="1" hangingPunct="1">
              <a:buFontTx/>
              <a:buNone/>
            </a:pPr>
            <a:endParaRPr lang="nl-NL" sz="1600" dirty="0" smtClean="0"/>
          </a:p>
          <a:p>
            <a:pPr eaLnBrk="1" hangingPunct="1">
              <a:buFontTx/>
              <a:buNone/>
            </a:pPr>
            <a:r>
              <a:rPr lang="nl-NL" sz="1600" dirty="0" smtClean="0"/>
              <a:t>-       Veel kleine partijen (met een of enkele zetels), waardoor het debatteren soms onoverzichtelijk wordt. </a:t>
            </a:r>
          </a:p>
          <a:p>
            <a:pPr eaLnBrk="1" hangingPunct="1">
              <a:buFontTx/>
              <a:buChar char="-"/>
            </a:pPr>
            <a:r>
              <a:rPr lang="nl-NL" sz="1600" dirty="0" smtClean="0"/>
              <a:t>Lastig om tot overeenstemming te komen en afspraken te maken.</a:t>
            </a:r>
          </a:p>
          <a:p>
            <a:pPr eaLnBrk="1" hangingPunct="1">
              <a:buFontTx/>
              <a:buChar char="-"/>
            </a:pPr>
            <a:r>
              <a:rPr lang="nl-NL" sz="1600" dirty="0" smtClean="0"/>
              <a:t>Lastig om aan een meerderheid te komen voor een bepaald voorstel.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Enkele belangrijke begrippen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Opkomstpercentage: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aantal mensen dat heeft gestemd als percentage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van het aantal mensen dat had mogen stemmen;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Hoe te berekenen?</a:t>
            </a:r>
          </a:p>
          <a:p>
            <a:pPr marL="0" indent="0">
              <a:buNone/>
            </a:pPr>
            <a:r>
              <a:rPr lang="nl-NL" dirty="0" smtClean="0"/>
              <a:t>Aantal uitgebrachte stemmen delen door aantal stemgerechtigden x 100%.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013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368</Words>
  <Application>Microsoft Office PowerPoint</Application>
  <PresentationFormat>Diavoorstelling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Hoofdstuk 3:  Parlementaire democratie</vt:lpstr>
      <vt:lpstr>4. Verkiezingen</vt:lpstr>
      <vt:lpstr>Verkiezingen</vt:lpstr>
      <vt:lpstr>Kiesrecht:</vt:lpstr>
      <vt:lpstr>Belangrijke termen rondom verkiezingen</vt:lpstr>
      <vt:lpstr>Waarom stem je op een bepaalde partij?</vt:lpstr>
      <vt:lpstr>Stelsel van evenredige vertegenwoordiging</vt:lpstr>
      <vt:lpstr>Evenredige vertegenwoordiging</vt:lpstr>
      <vt:lpstr>Enkele belangrijke begrippen</vt:lpstr>
      <vt:lpstr>Enkele belangrijke begrippen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4: Verkiezingen</dc:title>
  <dc:creator>ftm</dc:creator>
  <cp:lastModifiedBy>Daniel FluitErMaarNaar</cp:lastModifiedBy>
  <cp:revision>4</cp:revision>
  <dcterms:created xsi:type="dcterms:W3CDTF">2015-10-15T11:52:54Z</dcterms:created>
  <dcterms:modified xsi:type="dcterms:W3CDTF">2017-09-11T12:51:52Z</dcterms:modified>
</cp:coreProperties>
</file>